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743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34553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0311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1100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3910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22161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1845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4355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280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3485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0037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510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03673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9453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4515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11533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AE013-3FD3-4B6F-85BC-6EE362305CE0}" type="datetimeFigureOut">
              <a:rPr lang="th-TH" smtClean="0"/>
              <a:t>01/10/68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A590E11-2BDC-4D2C-962A-806062DC01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5628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  <p:sldLayoutId id="2147483892" r:id="rId14"/>
    <p:sldLayoutId id="2147483893" r:id="rId15"/>
    <p:sldLayoutId id="21474838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ารกระจาย: 14 จุด 3">
            <a:extLst>
              <a:ext uri="{FF2B5EF4-FFF2-40B4-BE49-F238E27FC236}">
                <a16:creationId xmlns:a16="http://schemas.microsoft.com/office/drawing/2014/main" id="{64DFA897-8CEA-4762-A893-91F830A00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859" y="125117"/>
            <a:ext cx="3590925" cy="1905000"/>
          </a:xfrm>
          <a:prstGeom prst="irregularSeal2">
            <a:avLst/>
          </a:prstGeom>
          <a:solidFill>
            <a:srgbClr val="FFC000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7F5F00">
                <a:alpha val="50000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th-TH"/>
          </a:p>
        </p:txBody>
      </p:sp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14E90A5F-C780-4C94-BFB8-2373539E7157}"/>
              </a:ext>
            </a:extLst>
          </p:cNvPr>
          <p:cNvSpPr>
            <a:spLocks/>
          </p:cNvSpPr>
          <p:nvPr/>
        </p:nvSpPr>
        <p:spPr>
          <a:xfrm>
            <a:off x="893135" y="801651"/>
            <a:ext cx="2133600" cy="89535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scene3d>
            <a:camera prst="orthographicFront">
              <a:rot lat="0" lon="0" rev="1500000"/>
            </a:camera>
            <a:lightRig rig="threePt" dir="t"/>
          </a:scene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th-TH" sz="5900" b="1">
                <a:solidFill>
                  <a:srgbClr val="FF0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ประกาศ</a:t>
            </a:r>
            <a:endParaRPr lang="en-US" sz="160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</p:txBody>
      </p:sp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CB1545CA-A5D3-493C-BF01-0BDE0941610F}"/>
              </a:ext>
            </a:extLst>
          </p:cNvPr>
          <p:cNvSpPr/>
          <p:nvPr/>
        </p:nvSpPr>
        <p:spPr>
          <a:xfrm>
            <a:off x="591879" y="218359"/>
            <a:ext cx="1160012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0" indent="457200">
              <a:spcAft>
                <a:spcPts val="0"/>
              </a:spcAft>
            </a:pPr>
            <a:r>
              <a:rPr lang="th-TH" sz="4800" b="1" dirty="0">
                <a:solidFill>
                  <a:srgbClr val="0000FF"/>
                </a:solidFill>
                <a:latin typeface="AngsanaUPC" panose="02020603050405020304" pitchFamily="18" charset="-34"/>
                <a:ea typeface="Cordia New" panose="020B0304020202020204" pitchFamily="34" charset="-34"/>
                <a:cs typeface="TH SarabunPSK" panose="020B0500040200020003" pitchFamily="34" charset="-34"/>
              </a:rPr>
              <a:t>แจ้งผู้สูงอายุยืนยันสิทธิรับเบี้ยยังชีพ </a:t>
            </a:r>
            <a:endParaRPr lang="en-US" sz="2000" dirty="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 marL="3657600">
              <a:spcAft>
                <a:spcPts val="0"/>
              </a:spcAft>
            </a:pPr>
            <a:r>
              <a:rPr lang="th-TH" sz="4800" b="1" u="sng" dirty="0">
                <a:solidFill>
                  <a:srgbClr val="0000FF"/>
                </a:solidFill>
                <a:latin typeface="AngsanaUPC" panose="02020603050405020304" pitchFamily="18" charset="-34"/>
                <a:ea typeface="Cordia New" panose="020B0304020202020204" pitchFamily="34" charset="-34"/>
                <a:cs typeface="TH SarabunPSK" panose="020B0500040200020003" pitchFamily="34" charset="-34"/>
              </a:rPr>
              <a:t>ผู้สูงอายุรายใหม่</a:t>
            </a:r>
            <a:r>
              <a:rPr lang="th-TH" sz="4800" b="1" dirty="0">
                <a:solidFill>
                  <a:srgbClr val="0000FF"/>
                </a:solidFill>
                <a:latin typeface="AngsanaUPC" panose="02020603050405020304" pitchFamily="18" charset="-34"/>
                <a:ea typeface="Cordia New" panose="020B0304020202020204" pitchFamily="34" charset="-34"/>
                <a:cs typeface="TH SarabunPSK" panose="020B0500040200020003" pitchFamily="34" charset="-34"/>
              </a:rPr>
              <a:t> ประจำปีงบประมาณ 2570</a:t>
            </a:r>
            <a:endParaRPr lang="en-US" sz="1100" dirty="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</p:txBody>
      </p:sp>
      <p:sp>
        <p:nvSpPr>
          <p:cNvPr id="8" name="สี่เหลี่ยมผืนผ้า 7">
            <a:extLst>
              <a:ext uri="{FF2B5EF4-FFF2-40B4-BE49-F238E27FC236}">
                <a16:creationId xmlns:a16="http://schemas.microsoft.com/office/drawing/2014/main" id="{972D708A-718A-4333-8641-EA295411FFB9}"/>
              </a:ext>
            </a:extLst>
          </p:cNvPr>
          <p:cNvSpPr/>
          <p:nvPr/>
        </p:nvSpPr>
        <p:spPr>
          <a:xfrm>
            <a:off x="1158948" y="1861745"/>
            <a:ext cx="1078141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h-TH" sz="2800" b="1" dirty="0">
                <a:latin typeface="AngsanaUPC" panose="02020603050405020304" pitchFamily="18" charset="-34"/>
                <a:ea typeface="Cordia New" panose="020B0304020202020204" pitchFamily="34" charset="-34"/>
                <a:cs typeface="TH SarabunPSK" panose="020B0500040200020003" pitchFamily="34" charset="-34"/>
              </a:rPr>
              <a:t>ขอเรียนเชิญ.......ผู้สูงอายุที่จะมีอายุครบ </a:t>
            </a:r>
            <a:r>
              <a:rPr lang="en-US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60 </a:t>
            </a:r>
            <a:r>
              <a:rPr lang="th-TH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ปีบริบูรณ์ขึ้นไป โดยเกิดระหว่างวันที่ </a:t>
            </a:r>
            <a:r>
              <a:rPr lang="en-US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2 </a:t>
            </a:r>
            <a:r>
              <a:rPr lang="th-TH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กันยายน </a:t>
            </a:r>
            <a:r>
              <a:rPr lang="en-US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2509 </a:t>
            </a:r>
            <a:r>
              <a:rPr lang="th-TH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ถึง </a:t>
            </a:r>
            <a:endParaRPr lang="en-US" sz="2800" dirty="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>
              <a:spcAft>
                <a:spcPts val="0"/>
              </a:spcAft>
            </a:pPr>
            <a:r>
              <a:rPr lang="th-TH" sz="2800" b="1" dirty="0">
                <a:latin typeface="AngsanaUPC" panose="02020603050405020304" pitchFamily="18" charset="-34"/>
                <a:ea typeface="Cordia New" panose="020B0304020202020204" pitchFamily="34" charset="-34"/>
                <a:cs typeface="TH SarabunPSK" panose="020B0500040200020003" pitchFamily="34" charset="-34"/>
              </a:rPr>
              <a:t>1 กันยายน 2510 มายืนยันสิทธิขอรับเงินเบี้ยยังชีพผู้สูงอายุรายใหม่ ผู้สูงอายุที่ยังไม่เคยลงทะเบียนมาก่อน </a:t>
            </a:r>
            <a:endParaRPr lang="en-US" sz="2800" dirty="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>
              <a:spcAft>
                <a:spcPts val="0"/>
              </a:spcAft>
            </a:pPr>
            <a:r>
              <a:rPr lang="th-TH" sz="2800" b="1" dirty="0">
                <a:latin typeface="AngsanaUPC" panose="02020603050405020304" pitchFamily="18" charset="-34"/>
                <a:ea typeface="Cordia New" panose="020B0304020202020204" pitchFamily="34" charset="-34"/>
                <a:cs typeface="TH SarabunPSK" panose="020B0500040200020003" pitchFamily="34" charset="-34"/>
              </a:rPr>
              <a:t>หรือผู้สูงอายุที่ย้ายมาจากองค์กรปกครองส่วนท้องถิ่นอื่น หรือกรุงเทพมหานคร ที่ยังไม่ได้ยืนยันสิทธิรับเบี้ยยังชีพผู้สูงอายุ กับทางองค์การบริหารส่วนตำบลตะโกทอง ให้มายืนยันสิทธิตั้งแต่บัดนี้จนถึงวันที่ </a:t>
            </a:r>
            <a:r>
              <a:rPr lang="en-US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30 </a:t>
            </a:r>
            <a:r>
              <a:rPr lang="th-TH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กันยายน </a:t>
            </a:r>
            <a:r>
              <a:rPr lang="en-US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2569 </a:t>
            </a:r>
            <a:r>
              <a:rPr lang="th-TH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เวลา </a:t>
            </a:r>
            <a:r>
              <a:rPr lang="en-US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08.30</a:t>
            </a:r>
            <a:r>
              <a:rPr lang="th-TH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 </a:t>
            </a:r>
            <a:r>
              <a:rPr lang="en-US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-</a:t>
            </a:r>
            <a:r>
              <a:rPr lang="th-TH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 </a:t>
            </a:r>
            <a:r>
              <a:rPr lang="en-US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16.30 </a:t>
            </a:r>
            <a:r>
              <a:rPr lang="th-TH" sz="2800" b="1" dirty="0">
                <a:latin typeface="TH SarabunPSK" panose="020B0500040200020003" pitchFamily="34" charset="-34"/>
                <a:ea typeface="Cordia New" panose="020B0304020202020204" pitchFamily="34" charset="-34"/>
                <a:cs typeface="AngsanaUPC" panose="02020603050405020304" pitchFamily="18" charset="-34"/>
              </a:rPr>
              <a:t>น. (วันและเวลาราชการ) ยืนยันสิทธิได้ที่กองสวัสดิการสังคม องค์การบริหารส่วนตำบลตะโกทอง อำเภอซับใหญ่ จังหวัดชัยภูมิ </a:t>
            </a:r>
            <a:endParaRPr lang="en-US" sz="2800" dirty="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</p:txBody>
      </p:sp>
      <p:sp>
        <p:nvSpPr>
          <p:cNvPr id="9" name="สี่เหลี่ยมผืนผ้า 8">
            <a:extLst>
              <a:ext uri="{FF2B5EF4-FFF2-40B4-BE49-F238E27FC236}">
                <a16:creationId xmlns:a16="http://schemas.microsoft.com/office/drawing/2014/main" id="{DACD7DC6-744C-4CC0-9274-F7C6A9763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6904" y="4586672"/>
            <a:ext cx="4867275" cy="2052969"/>
          </a:xfrm>
          <a:prstGeom prst="rect">
            <a:avLst/>
          </a:prstGeom>
          <a:solidFill>
            <a:srgbClr val="FFFFFF"/>
          </a:solidFill>
          <a:ln w="31750" cap="rnd">
            <a:solidFill>
              <a:srgbClr val="00B0F0"/>
            </a:solidFill>
            <a:prstDash val="sysDot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457200">
              <a:spcAft>
                <a:spcPts val="0"/>
              </a:spcAft>
            </a:pPr>
            <a:r>
              <a:rPr lang="th-TH" sz="2000" b="1" u="sng" dirty="0">
                <a:solidFill>
                  <a:srgbClr val="00B05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คุณสมบัติ</a:t>
            </a:r>
            <a:r>
              <a:rPr lang="th-TH" sz="2000" b="1" dirty="0">
                <a:solidFill>
                  <a:srgbClr val="00B05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 ดังนี้</a:t>
            </a:r>
            <a:endParaRPr lang="en-US" sz="1600" dirty="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 marL="457200">
              <a:spcAft>
                <a:spcPts val="0"/>
              </a:spcAft>
            </a:pPr>
            <a:r>
              <a:rPr lang="th-TH" sz="1800" b="1" dirty="0">
                <a:solidFill>
                  <a:srgbClr val="FF0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1. มีสัญชาติไทย	</a:t>
            </a:r>
            <a:endParaRPr lang="en-US" sz="1600" dirty="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 marL="457200">
              <a:spcAft>
                <a:spcPts val="0"/>
              </a:spcAft>
            </a:pPr>
            <a:r>
              <a:rPr lang="th-TH" sz="1800" b="1" dirty="0">
                <a:solidFill>
                  <a:srgbClr val="FF0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2. มีชื่ออยู่ในทะเบียนบ้านในเขตองค์กรปกครองส่วนท้องถิ่น	</a:t>
            </a:r>
            <a:endParaRPr lang="en-US" sz="1600" dirty="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 marL="457200">
              <a:spcAft>
                <a:spcPts val="0"/>
              </a:spcAft>
            </a:pPr>
            <a:r>
              <a:rPr lang="th-TH" sz="1800" b="1" dirty="0">
                <a:solidFill>
                  <a:srgbClr val="FF0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3. มีอายุครบ 60 ปีบริบูรณ์ขึ้นไป ซึ่งได้ยืนยันสิทธิขอรับเงินเบี้ยยังชีพผู้สูงอายุต่อองค์กการบริหารส่วนตำบลตะโกทอง</a:t>
            </a:r>
            <a:endParaRPr lang="en-US" sz="1600" dirty="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 marL="457200">
              <a:spcAft>
                <a:spcPts val="0"/>
              </a:spcAft>
            </a:pPr>
            <a:r>
              <a:rPr lang="th-TH" sz="1800" b="1" dirty="0">
                <a:solidFill>
                  <a:srgbClr val="FF0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4. เป็นผู้ไม่มีรายได้หรือมีรายได้ไม่เพียงพอแก่การยังชีพตามที่คณะกรรมการผู้สูงอายุแห่งชาติตามกฎหมายว่าด้วยผู้สูงอายุกำหนด</a:t>
            </a:r>
            <a:endParaRPr lang="en-US" sz="1600" dirty="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AngsanaUPC" panose="02020603050405020304" pitchFamily="18" charset="-34"/>
              </a:rPr>
              <a:t> </a:t>
            </a:r>
          </a:p>
        </p:txBody>
      </p:sp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1A8A0C71-0166-46EC-B362-B502130C8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3593" y="4063048"/>
            <a:ext cx="4324350" cy="1475105"/>
          </a:xfrm>
          <a:prstGeom prst="rect">
            <a:avLst/>
          </a:prstGeom>
          <a:solidFill>
            <a:srgbClr val="FFFFFF"/>
          </a:solidFill>
          <a:ln w="25400" cap="rnd">
            <a:solidFill>
              <a:srgbClr val="00B0F0"/>
            </a:solidFill>
            <a:prstDash val="sysDot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457200">
              <a:spcAft>
                <a:spcPts val="0"/>
              </a:spcAft>
            </a:pPr>
            <a:r>
              <a:rPr lang="th-TH" sz="2000" b="1" u="sng">
                <a:solidFill>
                  <a:srgbClr val="008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เอกสารยืนยันสิทธิผู้สูงอายุ</a:t>
            </a:r>
            <a:r>
              <a:rPr lang="th-TH" sz="2000" b="1">
                <a:solidFill>
                  <a:srgbClr val="008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 ดังนี้</a:t>
            </a:r>
            <a:endParaRPr lang="en-US" sz="160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 marL="457200">
              <a:spcAft>
                <a:spcPts val="0"/>
              </a:spcAft>
            </a:pPr>
            <a:r>
              <a:rPr lang="th-TH" sz="1800" b="1">
                <a:solidFill>
                  <a:srgbClr val="FF0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1. สำเนาบัตรประชาชน (ตัวจริง)		</a:t>
            </a:r>
            <a:endParaRPr lang="en-US" sz="160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 marL="457200">
              <a:spcAft>
                <a:spcPts val="0"/>
              </a:spcAft>
            </a:pPr>
            <a:r>
              <a:rPr lang="th-TH" sz="1800" b="1">
                <a:solidFill>
                  <a:srgbClr val="FF0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2. สำเนาทะเบียนบ้าน (ตัวจริง)		</a:t>
            </a:r>
            <a:endParaRPr lang="en-US" sz="160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 marL="457200">
              <a:spcAft>
                <a:spcPts val="0"/>
              </a:spcAft>
            </a:pPr>
            <a:r>
              <a:rPr lang="th-TH" sz="1800" b="1">
                <a:solidFill>
                  <a:srgbClr val="FF0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3. สำเนาสมุดบัญชีเงินฝากธนาคาร (กรณีประสงค์รับเงินผ่านธนาคาร)</a:t>
            </a:r>
            <a:r>
              <a:rPr lang="th-TH" sz="2400" b="1">
                <a:solidFill>
                  <a:srgbClr val="FF0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	</a:t>
            </a:r>
            <a:r>
              <a:rPr lang="th-TH" sz="2400" b="1">
                <a:solidFill>
                  <a:srgbClr val="000000"/>
                </a:solidFill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TH Mali Grade 6" panose="02000506000000020004" pitchFamily="2" charset="-34"/>
              </a:rPr>
              <a:t>	</a:t>
            </a:r>
            <a:endParaRPr lang="en-US" sz="1600">
              <a:effectLst/>
              <a:latin typeface="AngsanaUPC" panose="02020603050405020304" pitchFamily="18" charset="-34"/>
              <a:ea typeface="Cordia New" panose="020B0304020202020204" pitchFamily="34" charset="-34"/>
              <a:cs typeface="AngsanaUPC" panose="02020603050405020304" pitchFamily="18" charset="-34"/>
            </a:endParaRPr>
          </a:p>
          <a:p>
            <a:pPr>
              <a:spcAft>
                <a:spcPts val="0"/>
              </a:spcAft>
            </a:pPr>
            <a:r>
              <a:rPr lang="en-US" sz="1600">
                <a:effectLst/>
                <a:latin typeface="AngsanaUPC" panose="02020603050405020304" pitchFamily="18" charset="-34"/>
                <a:ea typeface="Cordia New" panose="020B0304020202020204" pitchFamily="34" charset="-34"/>
                <a:cs typeface="AngsanaUPC" panose="02020603050405020304" pitchFamily="18" charset="-34"/>
              </a:rPr>
              <a:t> </a:t>
            </a:r>
          </a:p>
        </p:txBody>
      </p:sp>
      <p:pic>
        <p:nvPicPr>
          <p:cNvPr id="11" name="รูปภาพ 10" descr="คำอธิบาย: ผลการค้นหารูปภาพสำหรับ รูปผู้สูงอายุการ์ตูน">
            <a:extLst>
              <a:ext uri="{FF2B5EF4-FFF2-40B4-BE49-F238E27FC236}">
                <a16:creationId xmlns:a16="http://schemas.microsoft.com/office/drawing/2014/main" id="{C014037C-F00C-4FD8-A2F9-2BD8AF15121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6738" y="5736134"/>
            <a:ext cx="2333625" cy="1004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รูปภาพ 11" descr="คำอธิบาย: ผลการค้นหารูปภาพสำหรับ รูปดอกไม้การ์ตูน">
            <a:extLst>
              <a:ext uri="{FF2B5EF4-FFF2-40B4-BE49-F238E27FC236}">
                <a16:creationId xmlns:a16="http://schemas.microsoft.com/office/drawing/2014/main" id="{D49B1FA8-CFE5-44CB-9B7A-98DD383A96D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5017" y="5736134"/>
            <a:ext cx="2333625" cy="10045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359499"/>
      </p:ext>
    </p:extLst>
  </p:cSld>
  <p:clrMapOvr>
    <a:masterClrMapping/>
  </p:clrMapOvr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TM02892315[[fn=ช่อ]]</Template>
  <TotalTime>12</TotalTime>
  <Words>254</Words>
  <Application>Microsoft Office PowerPoint</Application>
  <PresentationFormat>แบบจอกว้าง</PresentationFormat>
  <Paragraphs>17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AngsanaUPC</vt:lpstr>
      <vt:lpstr>Arial</vt:lpstr>
      <vt:lpstr>Century Gothic</vt:lpstr>
      <vt:lpstr>TH SarabunPSK</vt:lpstr>
      <vt:lpstr>Wingdings 3</vt:lpstr>
      <vt:lpstr>ช่อ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ADMIN</dc:creator>
  <cp:lastModifiedBy>ADMIN</cp:lastModifiedBy>
  <cp:revision>2</cp:revision>
  <dcterms:created xsi:type="dcterms:W3CDTF">2025-10-01T03:36:27Z</dcterms:created>
  <dcterms:modified xsi:type="dcterms:W3CDTF">2025-10-01T03:48:51Z</dcterms:modified>
</cp:coreProperties>
</file>